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0" r:id="rId4"/>
  </p:sldMasterIdLst>
  <p:notesMasterIdLst>
    <p:notesMasterId r:id="rId15"/>
  </p:notesMasterIdLst>
  <p:sldIdLst>
    <p:sldId id="258" r:id="rId5"/>
    <p:sldId id="264" r:id="rId6"/>
    <p:sldId id="261" r:id="rId7"/>
    <p:sldId id="265" r:id="rId8"/>
    <p:sldId id="266" r:id="rId9"/>
    <p:sldId id="271" r:id="rId10"/>
    <p:sldId id="272" r:id="rId11"/>
    <p:sldId id="267" r:id="rId12"/>
    <p:sldId id="270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onçalo Marinho dos Santos" initials="GMdS" lastIdx="1" clrIdx="0">
    <p:extLst>
      <p:ext uri="{19B8F6BF-5375-455C-9EA6-DF929625EA0E}">
        <p15:presenceInfo xmlns:p15="http://schemas.microsoft.com/office/powerpoint/2012/main" userId="S-1-5-21-3367971143-758503096-3646173056-5258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C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em Estilo, Tabela com Grelh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Estilo com Tema 1 - Destaqu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Estilo com Tema 1 - Destaqu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27F97BB-C833-4FB7-BDE5-3F7075034690}" styleName="Estilo com Tema 2 - Destaque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Estilo Claro 3 - Destaque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9F6848-E093-4BF1-8816-A6B384586348}" type="datetimeFigureOut">
              <a:rPr lang="pt-PT" smtClean="0"/>
              <a:t>04/01/2023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4AF0E-67D5-4B9D-87F5-3F3DF53F83EE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53852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4AF0E-67D5-4B9D-87F5-3F3DF53F83EE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0173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4AF0E-67D5-4B9D-87F5-3F3DF53F83EE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90406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Explicar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dividimos</a:t>
            </a:r>
            <a:r>
              <a:rPr lang="en-US" dirty="0"/>
              <a:t> o </a:t>
            </a:r>
            <a:r>
              <a:rPr lang="en-US" dirty="0" err="1"/>
              <a:t>codigo</a:t>
            </a:r>
            <a:r>
              <a:rPr lang="en-US" dirty="0"/>
              <a:t> e o scheduling q </a:t>
            </a:r>
            <a:r>
              <a:rPr lang="en-US" dirty="0" err="1"/>
              <a:t>usamos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4AF0E-67D5-4B9D-87F5-3F3DF53F83EE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36338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Explicar</a:t>
            </a:r>
            <a:r>
              <a:rPr lang="en-US" dirty="0"/>
              <a:t> </a:t>
            </a:r>
            <a:r>
              <a:rPr lang="en-US" dirty="0" err="1"/>
              <a:t>aqui</a:t>
            </a:r>
            <a:r>
              <a:rPr lang="en-US" dirty="0"/>
              <a:t> o project_v1.ino e o </a:t>
            </a:r>
            <a:r>
              <a:rPr lang="en-US" dirty="0" err="1"/>
              <a:t>schedulling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4AF0E-67D5-4B9D-87F5-3F3DF53F83EE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5944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4AF0E-67D5-4B9D-87F5-3F3DF53F83EE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2918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Verificar</a:t>
            </a:r>
            <a:r>
              <a:rPr lang="en-US" dirty="0"/>
              <a:t> se </a:t>
            </a:r>
            <a:r>
              <a:rPr lang="en-US" dirty="0" err="1"/>
              <a:t>equaçoes</a:t>
            </a:r>
            <a:r>
              <a:rPr lang="en-US" dirty="0"/>
              <a:t> </a:t>
            </a:r>
            <a:r>
              <a:rPr lang="en-US" dirty="0" err="1"/>
              <a:t>tao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e </a:t>
            </a:r>
            <a:r>
              <a:rPr lang="en-US" dirty="0" err="1"/>
              <a:t>mostrar</a:t>
            </a:r>
            <a:r>
              <a:rPr lang="en-US" dirty="0"/>
              <a:t> </a:t>
            </a:r>
            <a:r>
              <a:rPr lang="en-US" dirty="0" err="1"/>
              <a:t>aqui</a:t>
            </a:r>
            <a:r>
              <a:rPr lang="en-US" dirty="0"/>
              <a:t> a </a:t>
            </a:r>
            <a:r>
              <a:rPr lang="en-US" dirty="0" err="1"/>
              <a:t>foto</a:t>
            </a:r>
            <a:r>
              <a:rPr lang="en-US" dirty="0"/>
              <a:t> do I2C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por </a:t>
            </a:r>
            <a:r>
              <a:rPr lang="en-US" dirty="0" err="1"/>
              <a:t>isso</a:t>
            </a:r>
            <a:r>
              <a:rPr lang="en-US" dirty="0"/>
              <a:t>?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correta</a:t>
            </a:r>
            <a:r>
              <a:rPr lang="en-US" dirty="0"/>
              <a:t>?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4AF0E-67D5-4B9D-87F5-3F3DF53F83EE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40288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4AF0E-67D5-4B9D-87F5-3F3DF53F83EE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89841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Mudar </a:t>
            </a:r>
            <a:r>
              <a:rPr lang="en-US" dirty="0" err="1"/>
              <a:t>foto</a:t>
            </a:r>
            <a:r>
              <a:rPr lang="en-US" dirty="0"/>
              <a:t>? </a:t>
            </a:r>
            <a:r>
              <a:rPr lang="en-US" dirty="0" err="1"/>
              <a:t>Falar</a:t>
            </a:r>
            <a:r>
              <a:rPr lang="en-US" dirty="0"/>
              <a:t> de </a:t>
            </a:r>
            <a:r>
              <a:rPr lang="en-US" dirty="0" err="1"/>
              <a:t>preemptiv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n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F4AF0E-67D5-4B9D-87F5-3F3DF53F83EE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73967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51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17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157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7737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2742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833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09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1026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56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49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4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75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800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799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855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F61AA-5A98-4049-A93E-477E5505141A}" type="datetimeFigureOut">
              <a:rPr lang="en-US" smtClean="0"/>
              <a:pPr/>
              <a:t>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2072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70.png"/><Relationship Id="rId4" Type="http://schemas.openxmlformats.org/officeDocument/2006/relationships/image" Target="../media/image6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C8D7D7-DD5C-402B-AAAE-F174E1B81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7171" y="2627313"/>
            <a:ext cx="7337656" cy="80168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i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1v1 Guitar Hero Game in Real Time</a:t>
            </a:r>
            <a:endParaRPr lang="en-GB" sz="3600" i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5EC5310-1071-4536-BB3C-2E68B22CD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7447" y="3602038"/>
            <a:ext cx="5437103" cy="2281235"/>
          </a:xfrm>
        </p:spPr>
        <p:txBody>
          <a:bodyPr>
            <a:normAutofit fontScale="40000" lnSpcReduction="20000"/>
          </a:bodyPr>
          <a:lstStyle/>
          <a:p>
            <a:pPr algn="ctr"/>
            <a:r>
              <a:rPr lang="pt-PT" sz="6000" dirty="0"/>
              <a:t>Grupo E</a:t>
            </a:r>
          </a:p>
          <a:p>
            <a:pPr algn="ctr"/>
            <a:r>
              <a:rPr lang="pt-PT" sz="6000" dirty="0"/>
              <a:t>202003537 – Gonçalo Santos</a:t>
            </a:r>
          </a:p>
          <a:p>
            <a:pPr algn="ctr"/>
            <a:r>
              <a:rPr lang="pt-PT" sz="6000" dirty="0"/>
              <a:t>201806631 – Guilherme Moreira</a:t>
            </a:r>
          </a:p>
          <a:p>
            <a:pPr algn="ctr"/>
            <a:r>
              <a:rPr lang="pt-PT" sz="6000" dirty="0"/>
              <a:t>201806749 – Pedro Ribeiro</a:t>
            </a:r>
          </a:p>
          <a:p>
            <a:pPr algn="just"/>
            <a:endParaRPr lang="pt-PT" dirty="0"/>
          </a:p>
        </p:txBody>
      </p:sp>
      <p:sp>
        <p:nvSpPr>
          <p:cNvPr id="80" name="Marcador de Posição do Número do Diapositivo 15">
            <a:extLst>
              <a:ext uri="{FF2B5EF4-FFF2-40B4-BE49-F238E27FC236}">
                <a16:creationId xmlns:a16="http://schemas.microsoft.com/office/drawing/2014/main" id="{A571FA5C-CA3F-47E5-8AF2-62DBF8F9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76321" y="5883273"/>
            <a:ext cx="771089" cy="468000"/>
          </a:xfrm>
        </p:spPr>
        <p:txBody>
          <a:bodyPr/>
          <a:lstStyle/>
          <a:p>
            <a:fld id="{8ACDF435-E123-4134-921F-825DFF8E58A2}" type="slidenum">
              <a:rPr lang="pt-PT" smtClean="0"/>
              <a:t>1</a:t>
            </a:fld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19D8D51-EB86-4993-9287-59ADCA0054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754" y="774911"/>
            <a:ext cx="4772491" cy="165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879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6D3575-4C25-44A7-B1F5-E9ADF969D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8" y="673275"/>
            <a:ext cx="6050713" cy="1478570"/>
          </a:xfrm>
        </p:spPr>
        <p:txBody>
          <a:bodyPr>
            <a:normAutofit/>
          </a:bodyPr>
          <a:lstStyle/>
          <a:p>
            <a:pPr algn="ctr"/>
            <a:r>
              <a:rPr lang="pt-PT" i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Conclusões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A812493-EF92-4932-BAA1-EF14B8A34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6699" y="2793439"/>
            <a:ext cx="6050712" cy="2448240"/>
          </a:xfrm>
        </p:spPr>
        <p:txBody>
          <a:bodyPr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pt-PT" dirty="0"/>
              <a:t>Proposta Inicial Cumprida</a:t>
            </a:r>
          </a:p>
          <a:p>
            <a:pPr algn="ctr">
              <a:lnSpc>
                <a:spcPct val="110000"/>
              </a:lnSpc>
            </a:pPr>
            <a:r>
              <a:rPr lang="pt-PT" dirty="0"/>
              <a:t>Ajuste Manual da Dificuldade</a:t>
            </a:r>
          </a:p>
          <a:p>
            <a:pPr algn="ctr">
              <a:lnSpc>
                <a:spcPct val="110000"/>
              </a:lnSpc>
            </a:pPr>
            <a:r>
              <a:rPr lang="pt-PT" dirty="0"/>
              <a:t>Criação de um GUI mais intuitivo</a:t>
            </a:r>
          </a:p>
          <a:p>
            <a:pPr algn="ctr">
              <a:lnSpc>
                <a:spcPct val="110000"/>
              </a:lnSpc>
            </a:pPr>
            <a:r>
              <a:rPr lang="pt-PT" dirty="0"/>
              <a:t>Mudança para Preemptivo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71A2088-6DDC-4E95-87EC-ADDAB589E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F435-E123-4134-921F-825DFF8E58A2}" type="slidenum">
              <a:rPr lang="pt-PT" smtClean="0"/>
              <a:t>10</a:t>
            </a:fld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ACA3EBB-5DFB-4F44-8C7D-7FE7E7AA87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85" r="14898"/>
          <a:stretch/>
        </p:blipFill>
        <p:spPr>
          <a:xfrm>
            <a:off x="0" y="0"/>
            <a:ext cx="4719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160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80E056-3DFF-44AC-B9C5-BD2591B1D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8" cy="1478570"/>
          </a:xfrm>
        </p:spPr>
        <p:txBody>
          <a:bodyPr>
            <a:normAutofit/>
          </a:bodyPr>
          <a:lstStyle/>
          <a:p>
            <a:pPr algn="just"/>
            <a:r>
              <a:rPr lang="pt-PT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Índice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16FD7F0-3BE5-4598-9170-2B6B3A5FE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63555"/>
            <a:ext cx="9905999" cy="3541714"/>
          </a:xfrm>
        </p:spPr>
        <p:txBody>
          <a:bodyPr>
            <a:normAutofit/>
          </a:bodyPr>
          <a:lstStyle/>
          <a:p>
            <a:pPr algn="just"/>
            <a:r>
              <a:rPr lang="pt-PT" i="1" dirty="0">
                <a:solidFill>
                  <a:srgbClr val="FFFFFF"/>
                </a:solidFill>
              </a:rPr>
              <a:t>Proposta Inicial</a:t>
            </a:r>
          </a:p>
          <a:p>
            <a:pPr algn="just"/>
            <a:r>
              <a:rPr lang="pt-PT" i="1" dirty="0">
                <a:solidFill>
                  <a:srgbClr val="FFFFFF"/>
                </a:solidFill>
              </a:rPr>
              <a:t>Hardware</a:t>
            </a:r>
          </a:p>
          <a:p>
            <a:pPr algn="just"/>
            <a:r>
              <a:rPr lang="pt-PT" i="1" dirty="0">
                <a:solidFill>
                  <a:srgbClr val="FFFFFF"/>
                </a:solidFill>
              </a:rPr>
              <a:t>Software</a:t>
            </a:r>
          </a:p>
          <a:p>
            <a:pPr algn="just"/>
            <a:r>
              <a:rPr lang="pt-PT" i="1" dirty="0">
                <a:solidFill>
                  <a:srgbClr val="FFFFFF"/>
                </a:solidFill>
              </a:rPr>
              <a:t>Escalonamento</a:t>
            </a:r>
          </a:p>
          <a:p>
            <a:pPr algn="just"/>
            <a:r>
              <a:rPr lang="pt-PT" i="1" dirty="0">
                <a:solidFill>
                  <a:srgbClr val="FFFFFF"/>
                </a:solidFill>
              </a:rPr>
              <a:t>Demo</a:t>
            </a:r>
          </a:p>
          <a:p>
            <a:pPr algn="just"/>
            <a:r>
              <a:rPr lang="pt-PT" i="1" dirty="0">
                <a:solidFill>
                  <a:srgbClr val="FFFFFF"/>
                </a:solidFill>
              </a:rPr>
              <a:t>Conclusões</a:t>
            </a:r>
          </a:p>
          <a:p>
            <a:endParaRPr lang="pt-PT" dirty="0"/>
          </a:p>
        </p:txBody>
      </p:sp>
      <p:sp>
        <p:nvSpPr>
          <p:cNvPr id="16" name="Marcador de Posição do Número do Diapositivo 15">
            <a:extLst>
              <a:ext uri="{FF2B5EF4-FFF2-40B4-BE49-F238E27FC236}">
                <a16:creationId xmlns:a16="http://schemas.microsoft.com/office/drawing/2014/main" id="{6E5F4D25-163F-4460-8B98-8104E6E3C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F435-E123-4134-921F-825DFF8E58A2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29650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11F4145-C6D1-4C03-ACDC-3EC74AD8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F435-E123-4134-921F-825DFF8E58A2}" type="slidenum">
              <a:rPr lang="pt-PT" smtClean="0"/>
              <a:t>3</a:t>
            </a:fld>
            <a:endParaRPr lang="pt-PT"/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442030F8-FFD8-4F1E-8BEB-C7C681B79E03}"/>
              </a:ext>
            </a:extLst>
          </p:cNvPr>
          <p:cNvSpPr txBox="1">
            <a:spLocks/>
          </p:cNvSpPr>
          <p:nvPr/>
        </p:nvSpPr>
        <p:spPr>
          <a:xfrm>
            <a:off x="1141412" y="609601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pt-PT" i="1" dirty="0">
                <a:solidFill>
                  <a:srgbClr val="FFFFFF"/>
                </a:solidFill>
              </a:rPr>
              <a:t>Proposta Inicial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354ED2D8-33D4-F0B6-BB53-B123220C4A01}"/>
              </a:ext>
            </a:extLst>
          </p:cNvPr>
          <p:cNvSpPr txBox="1"/>
          <p:nvPr/>
        </p:nvSpPr>
        <p:spPr>
          <a:xfrm>
            <a:off x="3837085" y="6248399"/>
            <a:ext cx="45146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pt-PT" sz="1400" dirty="0">
                <a:solidFill>
                  <a:srgbClr val="FFFFFF"/>
                </a:solidFill>
              </a:rPr>
              <a:t>Figura 1 - Proposta Inicial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406B282-59DD-4D57-90F1-594EDFA46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7085" y="1659467"/>
            <a:ext cx="4514652" cy="448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869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6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A812493-EF92-4932-BAA1-EF14B8A34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04652"/>
            <a:ext cx="5846411" cy="3583866"/>
          </a:xfrm>
        </p:spPr>
        <p:txBody>
          <a:bodyPr anchor="ctr">
            <a:normAutofit/>
          </a:bodyPr>
          <a:lstStyle/>
          <a:p>
            <a:pPr algn="just"/>
            <a:r>
              <a:rPr lang="pt-PT" dirty="0">
                <a:solidFill>
                  <a:srgbClr val="FFFFFF"/>
                </a:solidFill>
              </a:rPr>
              <a:t>1 Arduino UNO </a:t>
            </a:r>
          </a:p>
          <a:p>
            <a:pPr algn="just"/>
            <a:r>
              <a:rPr lang="pt-PT" dirty="0">
                <a:solidFill>
                  <a:srgbClr val="FFFFFF"/>
                </a:solidFill>
              </a:rPr>
              <a:t>2 16x2 LCDs</a:t>
            </a:r>
          </a:p>
          <a:p>
            <a:pPr algn="just"/>
            <a:r>
              <a:rPr lang="pt-PT" dirty="0">
                <a:solidFill>
                  <a:srgbClr val="FFFFFF"/>
                </a:solidFill>
              </a:rPr>
              <a:t>2 Módulos </a:t>
            </a:r>
            <a:r>
              <a:rPr lang="en-US" dirty="0">
                <a:solidFill>
                  <a:srgbClr val="FFFFFF"/>
                </a:solidFill>
              </a:rPr>
              <a:t>I2C/SPI LCD Backpack</a:t>
            </a:r>
          </a:p>
          <a:p>
            <a:pPr algn="just"/>
            <a:r>
              <a:rPr lang="pt-PT" dirty="0">
                <a:solidFill>
                  <a:srgbClr val="FFFFFF"/>
                </a:solidFill>
              </a:rPr>
              <a:t>4 botões (2 botões inutilizados)</a:t>
            </a:r>
          </a:p>
          <a:p>
            <a:pPr algn="just"/>
            <a:r>
              <a:rPr lang="pt-PT" dirty="0">
                <a:solidFill>
                  <a:srgbClr val="FFFFFF"/>
                </a:solidFill>
              </a:rPr>
              <a:t>4 resistências 10 k</a:t>
            </a:r>
            <a:r>
              <a:rPr lang="el-GR" dirty="0">
                <a:solidFill>
                  <a:srgbClr val="FFFFFF"/>
                </a:solidFill>
              </a:rPr>
              <a:t>Ω</a:t>
            </a:r>
            <a:endParaRPr lang="pt-PT" dirty="0">
              <a:solidFill>
                <a:srgbClr val="FFFFFF"/>
              </a:solidFill>
            </a:endParaRP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11F4145-C6D1-4C03-ACDC-3EC74AD8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F435-E123-4134-921F-825DFF8E58A2}" type="slidenum">
              <a:rPr lang="pt-PT" smtClean="0"/>
              <a:t>4</a:t>
            </a:fld>
            <a:endParaRPr lang="pt-PT"/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442030F8-FFD8-4F1E-8BEB-C7C681B79E03}"/>
              </a:ext>
            </a:extLst>
          </p:cNvPr>
          <p:cNvSpPr txBox="1">
            <a:spLocks/>
          </p:cNvSpPr>
          <p:nvPr/>
        </p:nvSpPr>
        <p:spPr>
          <a:xfrm>
            <a:off x="1141412" y="609601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i="1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Hardware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95D0E78-F9C5-4B14-B979-3E59C82D70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151" t="6688" r="10854" b="10923"/>
          <a:stretch/>
        </p:blipFill>
        <p:spPr>
          <a:xfrm>
            <a:off x="6987822" y="1904652"/>
            <a:ext cx="4059588" cy="3583866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29B796A-3620-4219-A4EB-972F2891A592}"/>
              </a:ext>
            </a:extLst>
          </p:cNvPr>
          <p:cNvSpPr/>
          <p:nvPr/>
        </p:nvSpPr>
        <p:spPr>
          <a:xfrm>
            <a:off x="6874933" y="1904652"/>
            <a:ext cx="2201334" cy="1120770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6C1E922-7C1B-4BF0-AF90-D222D1B9C570}"/>
              </a:ext>
            </a:extLst>
          </p:cNvPr>
          <p:cNvSpPr/>
          <p:nvPr/>
        </p:nvSpPr>
        <p:spPr>
          <a:xfrm>
            <a:off x="8846076" y="1996412"/>
            <a:ext cx="2201334" cy="1120770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4CA84D-F0B2-4348-8D54-711B0B7847F4}"/>
              </a:ext>
            </a:extLst>
          </p:cNvPr>
          <p:cNvSpPr/>
          <p:nvPr/>
        </p:nvSpPr>
        <p:spPr>
          <a:xfrm>
            <a:off x="7490177" y="2840604"/>
            <a:ext cx="1586090" cy="736675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B6D9977-2B0E-4FD4-A4E5-3A36A9CF3562}"/>
              </a:ext>
            </a:extLst>
          </p:cNvPr>
          <p:cNvSpPr/>
          <p:nvPr/>
        </p:nvSpPr>
        <p:spPr>
          <a:xfrm>
            <a:off x="9574209" y="2905501"/>
            <a:ext cx="1586090" cy="736675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6A859E7-9E59-4DAB-A809-9A9AD567184C}"/>
              </a:ext>
            </a:extLst>
          </p:cNvPr>
          <p:cNvSpPr/>
          <p:nvPr/>
        </p:nvSpPr>
        <p:spPr>
          <a:xfrm rot="5400000">
            <a:off x="8087902" y="3785186"/>
            <a:ext cx="2059518" cy="1347146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9764CA4-2FA6-455D-8913-2FB54F62928A}"/>
              </a:ext>
            </a:extLst>
          </p:cNvPr>
          <p:cNvSpPr/>
          <p:nvPr/>
        </p:nvSpPr>
        <p:spPr>
          <a:xfrm>
            <a:off x="10091646" y="4209456"/>
            <a:ext cx="706174" cy="463706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69E6A86-B1D7-49C7-AFE8-1570F0A45E61}"/>
              </a:ext>
            </a:extLst>
          </p:cNvPr>
          <p:cNvSpPr/>
          <p:nvPr/>
        </p:nvSpPr>
        <p:spPr>
          <a:xfrm>
            <a:off x="7137090" y="4301045"/>
            <a:ext cx="706174" cy="463706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414AE35-4381-44A9-A568-B2823E23B4C9}"/>
              </a:ext>
            </a:extLst>
          </p:cNvPr>
          <p:cNvSpPr/>
          <p:nvPr/>
        </p:nvSpPr>
        <p:spPr>
          <a:xfrm>
            <a:off x="8952084" y="2965294"/>
            <a:ext cx="706174" cy="46370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3BA7496-E394-4267-AD8D-E92D5E5E354A}"/>
              </a:ext>
            </a:extLst>
          </p:cNvPr>
          <p:cNvSpPr/>
          <p:nvPr/>
        </p:nvSpPr>
        <p:spPr>
          <a:xfrm>
            <a:off x="7437502" y="3793264"/>
            <a:ext cx="706174" cy="463706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C531759-8CC8-4302-83E6-B012C24393D9}"/>
              </a:ext>
            </a:extLst>
          </p:cNvPr>
          <p:cNvSpPr/>
          <p:nvPr/>
        </p:nvSpPr>
        <p:spPr>
          <a:xfrm>
            <a:off x="10044594" y="3758487"/>
            <a:ext cx="706174" cy="463706"/>
          </a:xfrm>
          <a:prstGeom prst="ellipse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EE83E4B9-48D6-4695-AD75-B08CFF1AC9B8}"/>
              </a:ext>
            </a:extLst>
          </p:cNvPr>
          <p:cNvSpPr txBox="1"/>
          <p:nvPr/>
        </p:nvSpPr>
        <p:spPr>
          <a:xfrm>
            <a:off x="6987822" y="5532007"/>
            <a:ext cx="40595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1000"/>
              </a:spcAft>
            </a:pPr>
            <a:r>
              <a:rPr lang="pt-PT" sz="1400" dirty="0">
                <a:solidFill>
                  <a:srgbClr val="FFFFFF"/>
                </a:solidFill>
              </a:rPr>
              <a:t>Figura 2 – Arquitetura do Sistema</a:t>
            </a:r>
          </a:p>
        </p:txBody>
      </p:sp>
    </p:spTree>
    <p:extLst>
      <p:ext uri="{BB962C8B-B14F-4D97-AF65-F5344CB8AC3E}">
        <p14:creationId xmlns:p14="http://schemas.microsoft.com/office/powerpoint/2010/main" val="26322542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9" grpId="0" animBg="1"/>
      <p:bldP spid="9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8" grpId="0" animBg="1"/>
      <p:bldP spid="18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11F4145-C6D1-4C03-ACDC-3EC74AD8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F435-E123-4134-921F-825DFF8E58A2}" type="slidenum">
              <a:rPr lang="pt-PT" smtClean="0"/>
              <a:t>5</a:t>
            </a:fld>
            <a:endParaRPr lang="pt-PT"/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442030F8-FFD8-4F1E-8BEB-C7C681B79E03}"/>
              </a:ext>
            </a:extLst>
          </p:cNvPr>
          <p:cNvSpPr txBox="1">
            <a:spLocks/>
          </p:cNvSpPr>
          <p:nvPr/>
        </p:nvSpPr>
        <p:spPr>
          <a:xfrm>
            <a:off x="1141412" y="609601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i="1" dirty="0">
                <a:solidFill>
                  <a:srgbClr val="FFFFFF"/>
                </a:solidFill>
              </a:rPr>
              <a:t>Software</a:t>
            </a:r>
            <a:endParaRPr lang="en-GB" i="1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Marcador de Posição de Conteúdo 2">
            <a:extLst>
              <a:ext uri="{FF2B5EF4-FFF2-40B4-BE49-F238E27FC236}">
                <a16:creationId xmlns:a16="http://schemas.microsoft.com/office/drawing/2014/main" id="{78574436-9920-40E8-80B0-D645A6214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04652"/>
            <a:ext cx="5846411" cy="3978622"/>
          </a:xfrm>
        </p:spPr>
        <p:txBody>
          <a:bodyPr anchor="ctr">
            <a:normAutofit/>
          </a:bodyPr>
          <a:lstStyle/>
          <a:p>
            <a:pPr algn="just"/>
            <a:r>
              <a:rPr lang="pt-PT" dirty="0">
                <a:solidFill>
                  <a:srgbClr val="FFFFFF"/>
                </a:solidFill>
              </a:rPr>
              <a:t>4 Ficheiros</a:t>
            </a:r>
          </a:p>
          <a:p>
            <a:pPr algn="just"/>
            <a:r>
              <a:rPr lang="en-US" i="1" dirty="0">
                <a:solidFill>
                  <a:srgbClr val="FFFFFF"/>
                </a:solidFill>
              </a:rPr>
              <a:t>Co-operative Multi-tasking</a:t>
            </a:r>
          </a:p>
          <a:p>
            <a:pPr algn="just"/>
            <a:r>
              <a:rPr lang="pt-PT" dirty="0">
                <a:solidFill>
                  <a:srgbClr val="FFFFFF"/>
                </a:solidFill>
              </a:rPr>
              <a:t>5 Tarefas</a:t>
            </a:r>
          </a:p>
          <a:p>
            <a:pPr algn="just"/>
            <a:endParaRPr lang="pt-PT" dirty="0">
              <a:solidFill>
                <a:srgbClr val="FFFFFF"/>
              </a:solidFill>
            </a:endParaRPr>
          </a:p>
          <a:p>
            <a:pPr algn="just"/>
            <a:endParaRPr lang="pt-PT" dirty="0">
              <a:solidFill>
                <a:srgbClr val="FFFFFF"/>
              </a:solidFill>
            </a:endParaRPr>
          </a:p>
          <a:p>
            <a:pPr algn="just"/>
            <a:endParaRPr lang="pt-PT" dirty="0">
              <a:solidFill>
                <a:srgbClr val="FFFFFF"/>
              </a:solidFill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7EFDF734-37DB-4B27-A25F-9E9967FF8D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8628"/>
          <a:stretch/>
        </p:blipFill>
        <p:spPr>
          <a:xfrm>
            <a:off x="7487354" y="2088171"/>
            <a:ext cx="1530262" cy="213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83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11F4145-C6D1-4C03-ACDC-3EC74AD8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F435-E123-4134-921F-825DFF8E58A2}" type="slidenum">
              <a:rPr lang="pt-PT" smtClean="0"/>
              <a:t>6</a:t>
            </a:fld>
            <a:endParaRPr lang="pt-PT"/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442030F8-FFD8-4F1E-8BEB-C7C681B79E03}"/>
              </a:ext>
            </a:extLst>
          </p:cNvPr>
          <p:cNvSpPr txBox="1">
            <a:spLocks/>
          </p:cNvSpPr>
          <p:nvPr/>
        </p:nvSpPr>
        <p:spPr>
          <a:xfrm>
            <a:off x="1141412" y="609601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i="1" dirty="0">
                <a:solidFill>
                  <a:srgbClr val="FFFFFF"/>
                </a:solidFill>
              </a:rPr>
              <a:t>Software</a:t>
            </a:r>
            <a:endParaRPr lang="en-GB" i="1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CFEFC44-688B-423B-82B4-DDB3EC019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0910" y="3191760"/>
            <a:ext cx="6286500" cy="1009650"/>
          </a:xfrm>
          <a:prstGeom prst="rect">
            <a:avLst/>
          </a:prstGeom>
        </p:spPr>
      </p:pic>
      <p:sp>
        <p:nvSpPr>
          <p:cNvPr id="8" name="Marcador de Posição de Conteúdo 2">
            <a:extLst>
              <a:ext uri="{FF2B5EF4-FFF2-40B4-BE49-F238E27FC236}">
                <a16:creationId xmlns:a16="http://schemas.microsoft.com/office/drawing/2014/main" id="{1DD0CAC4-CA2B-46DE-8118-3949DDA55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04652"/>
            <a:ext cx="3532189" cy="3978622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endParaRPr lang="pt-PT" dirty="0">
              <a:solidFill>
                <a:srgbClr val="FFFFFF"/>
              </a:solidFill>
            </a:endParaRPr>
          </a:p>
          <a:p>
            <a:pPr algn="just"/>
            <a:r>
              <a:rPr lang="en-US" dirty="0" err="1">
                <a:highlight>
                  <a:srgbClr val="FFFF00"/>
                </a:highlight>
              </a:rPr>
              <a:t>Explicar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aqui</a:t>
            </a:r>
            <a:r>
              <a:rPr lang="en-US" dirty="0">
                <a:highlight>
                  <a:srgbClr val="FFFF00"/>
                </a:highlight>
              </a:rPr>
              <a:t> o project_v1.ino e o </a:t>
            </a:r>
            <a:r>
              <a:rPr lang="en-US" dirty="0" err="1">
                <a:highlight>
                  <a:srgbClr val="FFFF00"/>
                </a:highlight>
              </a:rPr>
              <a:t>schedulling</a:t>
            </a:r>
            <a:endParaRPr lang="pt-PT" dirty="0">
              <a:solidFill>
                <a:srgbClr val="FFFFFF"/>
              </a:solidFill>
              <a:highlight>
                <a:srgbClr val="FFFF00"/>
              </a:highlight>
            </a:endParaRPr>
          </a:p>
          <a:p>
            <a:pPr algn="just"/>
            <a:endParaRPr lang="pt-PT" dirty="0">
              <a:solidFill>
                <a:srgbClr val="FFFFFF"/>
              </a:solidFill>
            </a:endParaRPr>
          </a:p>
          <a:p>
            <a:pPr algn="just"/>
            <a:endParaRPr lang="pt-PT" dirty="0">
              <a:solidFill>
                <a:srgbClr val="FFFFFF"/>
              </a:solidFill>
            </a:endParaRPr>
          </a:p>
          <a:p>
            <a:pPr algn="just"/>
            <a:endParaRPr lang="pt-P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56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11F4145-C6D1-4C03-ACDC-3EC74AD8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F435-E123-4134-921F-825DFF8E58A2}" type="slidenum">
              <a:rPr lang="pt-PT" smtClean="0"/>
              <a:t>7</a:t>
            </a:fld>
            <a:endParaRPr lang="pt-PT"/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442030F8-FFD8-4F1E-8BEB-C7C681B79E03}"/>
              </a:ext>
            </a:extLst>
          </p:cNvPr>
          <p:cNvSpPr txBox="1">
            <a:spLocks/>
          </p:cNvSpPr>
          <p:nvPr/>
        </p:nvSpPr>
        <p:spPr>
          <a:xfrm>
            <a:off x="1141412" y="609601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i="1" dirty="0">
                <a:solidFill>
                  <a:srgbClr val="FFFFFF"/>
                </a:solidFill>
              </a:rPr>
              <a:t>Software</a:t>
            </a:r>
            <a:endParaRPr lang="en-GB" i="1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Marcador de Posição de Conteúdo 2">
            <a:extLst>
              <a:ext uri="{FF2B5EF4-FFF2-40B4-BE49-F238E27FC236}">
                <a16:creationId xmlns:a16="http://schemas.microsoft.com/office/drawing/2014/main" id="{78574436-9920-40E8-80B0-D645A6214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904652"/>
            <a:ext cx="3961167" cy="3583866"/>
          </a:xfrm>
        </p:spPr>
        <p:txBody>
          <a:bodyPr anchor="ctr">
            <a:normAutofit/>
          </a:bodyPr>
          <a:lstStyle/>
          <a:p>
            <a:pPr algn="just"/>
            <a:r>
              <a:rPr lang="en-US" dirty="0" err="1">
                <a:solidFill>
                  <a:srgbClr val="FFFFFF"/>
                </a:solidFill>
                <a:highlight>
                  <a:srgbClr val="FFFF00"/>
                </a:highlight>
              </a:rPr>
              <a:t>Falar</a:t>
            </a:r>
            <a:r>
              <a:rPr lang="en-US" dirty="0">
                <a:solidFill>
                  <a:srgbClr val="FFFFFF"/>
                </a:solidFill>
                <a:highlight>
                  <a:srgbClr val="FFFF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FFFF00"/>
                </a:highlight>
              </a:rPr>
              <a:t>aqui</a:t>
            </a:r>
            <a:r>
              <a:rPr lang="en-US" dirty="0">
                <a:solidFill>
                  <a:srgbClr val="FFFFFF"/>
                </a:solidFill>
                <a:highlight>
                  <a:srgbClr val="FFFF00"/>
                </a:highlight>
              </a:rPr>
              <a:t> dos </a:t>
            </a:r>
            <a:r>
              <a:rPr lang="en-US" dirty="0" err="1">
                <a:solidFill>
                  <a:srgbClr val="FFFFFF"/>
                </a:solidFill>
                <a:highlight>
                  <a:srgbClr val="FFFF00"/>
                </a:highlight>
              </a:rPr>
              <a:t>ficheiros</a:t>
            </a:r>
            <a:r>
              <a:rPr lang="en-US" dirty="0">
                <a:solidFill>
                  <a:srgbClr val="FFFFFF"/>
                </a:solidFill>
                <a:highlight>
                  <a:srgbClr val="FFFF00"/>
                </a:highlight>
              </a:rPr>
              <a:t> .</a:t>
            </a:r>
            <a:r>
              <a:rPr lang="en-US" dirty="0" err="1">
                <a:solidFill>
                  <a:srgbClr val="FFFFFF"/>
                </a:solidFill>
                <a:highlight>
                  <a:srgbClr val="FFFF00"/>
                </a:highlight>
              </a:rPr>
              <a:t>cpp</a:t>
            </a:r>
            <a:r>
              <a:rPr lang="en-US" dirty="0">
                <a:solidFill>
                  <a:srgbClr val="FFFFFF"/>
                </a:solidFill>
                <a:highlight>
                  <a:srgbClr val="FFFF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FFFF00"/>
                </a:highlight>
              </a:rPr>
              <a:t>auxiliares</a:t>
            </a:r>
            <a:endParaRPr lang="pt-PT" dirty="0">
              <a:solidFill>
                <a:srgbClr val="FFFFFF"/>
              </a:solidFill>
              <a:highlight>
                <a:srgbClr val="FFFF00"/>
              </a:highlight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3526CAC-BF21-4691-99FC-5E2D9B7055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970"/>
          <a:stretch/>
        </p:blipFill>
        <p:spPr>
          <a:xfrm>
            <a:off x="5513385" y="2409825"/>
            <a:ext cx="5534025" cy="173319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68FAF7E-787B-4297-90BD-5A10E0A0D2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2578" y="2045725"/>
            <a:ext cx="5944832" cy="276655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63E2125-ED9A-47C8-80FD-B8E1FEB97D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9289" y="1571686"/>
            <a:ext cx="5448121" cy="371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795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11F4145-C6D1-4C03-ACDC-3EC74AD8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F435-E123-4134-921F-825DFF8E58A2}" type="slidenum">
              <a:rPr lang="pt-PT" smtClean="0"/>
              <a:t>8</a:t>
            </a:fld>
            <a:endParaRPr lang="pt-PT"/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442030F8-FFD8-4F1E-8BEB-C7C681B79E03}"/>
              </a:ext>
            </a:extLst>
          </p:cNvPr>
          <p:cNvSpPr txBox="1">
            <a:spLocks/>
          </p:cNvSpPr>
          <p:nvPr/>
        </p:nvSpPr>
        <p:spPr>
          <a:xfrm>
            <a:off x="1141412" y="609601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i="1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Escalonamento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Marcador de Posição de Conteúdo 2">
                <a:extLst>
                  <a:ext uri="{FF2B5EF4-FFF2-40B4-BE49-F238E27FC236}">
                    <a16:creationId xmlns:a16="http://schemas.microsoft.com/office/drawing/2014/main" id="{F8516CE6-09F5-4DAB-8037-26C6B1EF2C5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141411" y="1648178"/>
                <a:ext cx="9905998" cy="4346222"/>
              </a:xfrm>
            </p:spPr>
            <p:txBody>
              <a:bodyPr anchor="ctr">
                <a:normAutofit fontScale="47500" lnSpcReduction="20000"/>
              </a:bodyPr>
              <a:lstStyle/>
              <a:p>
                <a:pPr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00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1</m:t>
                    </m:r>
                    <m:d>
                      <m:dPr>
                        <m:ctrlPr>
                          <a:rPr lang="en-US" sz="20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=283,8 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𝑚𝑠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=2,8380×</m:t>
                    </m:r>
                    <m:sSup>
                      <m:sSupPr>
                        <m:ctrlPr>
                          <a:rPr lang="en-US" sz="200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pt-PT" sz="2000" dirty="0">
                    <a:solidFill>
                      <a:srgbClr val="FFFFFF"/>
                    </a:solidFill>
                  </a:rPr>
                  <a:t> </a:t>
                </a:r>
              </a:p>
              <a:p>
                <a:pPr lvl="0"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2</m:t>
                    </m:r>
                    <m:d>
                      <m:d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+688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2,8449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pt-PT" sz="2000" dirty="0">
                    <a:solidFill>
                      <a:srgbClr val="FFFFFF"/>
                    </a:solidFill>
                  </a:rPr>
                  <a:t> </a:t>
                </a:r>
              </a:p>
              <a:p>
                <a:pPr lvl="0"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2</m:t>
                    </m:r>
                    <m:d>
                      <m:d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⌈"/>
                        <m:endChr m:val="⌉"/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2,8449</m:t>
                            </m:r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+688=2,84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49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pt-PT" sz="2000" dirty="0">
                  <a:solidFill>
                    <a:srgbClr val="FFFFFF"/>
                  </a:solidFill>
                </a:endParaRPr>
              </a:p>
              <a:p>
                <a:pPr lvl="0"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3</m:t>
                    </m:r>
                    <m:d>
                      <m:d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+688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+24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=2,8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451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pt-PT" sz="2000" dirty="0">
                  <a:solidFill>
                    <a:srgbClr val="FFFFFF"/>
                  </a:solidFill>
                </a:endParaRPr>
              </a:p>
              <a:p>
                <a:pPr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3</m:t>
                    </m:r>
                    <m:d>
                      <m:d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⌈"/>
                        <m:endChr m:val="⌉"/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2,8451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⌈"/>
                        <m:endChr m:val="⌉"/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2,8451</m:t>
                            </m:r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∗688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24=2,8451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pt-PT" sz="2000" dirty="0">
                  <a:solidFill>
                    <a:srgbClr val="FFFFFF"/>
                  </a:solidFill>
                </a:endParaRPr>
              </a:p>
              <a:p>
                <a:pPr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4</m:t>
                    </m:r>
                    <m:d>
                      <m:d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688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+24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+24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=2,845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pt-PT" sz="2000" dirty="0">
                  <a:solidFill>
                    <a:srgbClr val="FFFFFF"/>
                  </a:solidFill>
                </a:endParaRPr>
              </a:p>
              <a:p>
                <a:pPr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4</m:t>
                    </m:r>
                    <m:d>
                      <m:d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⌈"/>
                        <m:endChr m:val="⌉"/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2,845</m:t>
                            </m:r>
                            <m:r>
                              <a:rPr lang="en-US" sz="20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⌈"/>
                        <m:endChr m:val="⌉"/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2,845</m:t>
                            </m:r>
                            <m:r>
                              <a:rPr lang="en-US" sz="20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0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0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∗688+</m:t>
                    </m:r>
                    <m:d>
                      <m:dPr>
                        <m:begChr m:val="⌈"/>
                        <m:endChr m:val="⌉"/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2,845</m:t>
                            </m:r>
                            <m:r>
                              <a:rPr lang="en-US" sz="21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4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100" b="0" i="1" smtClean="0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24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+24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=2,84</m:t>
                    </m:r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66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0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en-US" sz="2000" dirty="0">
                  <a:solidFill>
                    <a:srgbClr val="FFFFFF"/>
                  </a:solidFill>
                  <a:ea typeface="Cambria Math" panose="02040503050406030204" pitchFamily="18" charset="0"/>
                </a:endParaRPr>
              </a:p>
              <a:p>
                <a:pPr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4</m:t>
                    </m:r>
                    <m:d>
                      <m:dPr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⌈"/>
                        <m:endChr m:val="⌉"/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1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66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⌈"/>
                        <m:endChr m:val="⌉"/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1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66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∗688+</m:t>
                    </m:r>
                    <m:d>
                      <m:dPr>
                        <m:begChr m:val="⌈"/>
                        <m:endChr m:val="⌉"/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1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66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+4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∗24+24=2,8466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1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pt-PT" sz="2000" dirty="0">
                  <a:solidFill>
                    <a:srgbClr val="FFFFFF"/>
                  </a:solidFill>
                </a:endParaRPr>
              </a:p>
              <a:p>
                <a:pPr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1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5</m:t>
                    </m:r>
                    <m:d>
                      <m:dPr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+688+24+24</m:t>
                    </m:r>
                    <m:r>
                      <a:rPr lang="en-US" sz="21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+12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=2,845</m:t>
                    </m:r>
                    <m:r>
                      <a:rPr lang="en-US" sz="21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1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pt-PT" sz="2000" dirty="0">
                  <a:solidFill>
                    <a:srgbClr val="FFFFFF"/>
                  </a:solidFill>
                </a:endParaRPr>
              </a:p>
              <a:p>
                <a:pPr lvl="0"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1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5</m:t>
                    </m:r>
                    <m:d>
                      <m:dPr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⌈"/>
                        <m:endChr m:val="⌉"/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1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55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⌈"/>
                        <m:endChr m:val="⌉"/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1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55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∗688+</m:t>
                    </m:r>
                    <m:d>
                      <m:dPr>
                        <m:begChr m:val="⌈"/>
                        <m:endChr m:val="⌉"/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1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55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+4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∗24+</m:t>
                    </m:r>
                    <m:d>
                      <m:dPr>
                        <m:begChr m:val="⌈"/>
                        <m:endChr m:val="⌉"/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1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55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1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1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+4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∗24</m:t>
                    </m:r>
                    <m:r>
                      <a:rPr lang="en-US" sz="21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+12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=2,84</m:t>
                    </m:r>
                    <m:r>
                      <a:rPr lang="en-US" sz="21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79</m:t>
                    </m:r>
                    <m:r>
                      <a:rPr lang="en-US" sz="21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1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1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pt-PT" sz="2000" dirty="0">
                  <a:solidFill>
                    <a:srgbClr val="FFFFFF"/>
                  </a:solidFill>
                </a:endParaRPr>
              </a:p>
              <a:p>
                <a:pPr lvl="0" algn="just"/>
                <a14:m>
                  <m:oMath xmlns:m="http://schemas.openxmlformats.org/officeDocument/2006/math">
                    <m:sSub>
                      <m:sSubPr>
                        <m:ctrlPr>
                          <a:rPr lang="pt-PT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𝑅𝑤</m:t>
                        </m:r>
                      </m:e>
                      <m:sub>
                        <m: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sz="22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5</m:t>
                    </m:r>
                    <m:d>
                      <m:dPr>
                        <m:ctrlP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</m:d>
                    <m:r>
                      <a:rPr lang="en-US" sz="22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⌈"/>
                        <m:endChr m:val="⌉"/>
                        <m:ctrlP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2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79</m:t>
                            </m:r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2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sz="22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2,8380×</m:t>
                    </m:r>
                    <m:sSup>
                      <m:sSupPr>
                        <m:ctrlP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2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⌈"/>
                        <m:endChr m:val="⌉"/>
                        <m:ctrlP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2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79</m:t>
                            </m:r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2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∗688+</m:t>
                    </m:r>
                    <m:d>
                      <m:dPr>
                        <m:begChr m:val="⌈"/>
                        <m:endChr m:val="⌉"/>
                        <m:ctrlP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2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79</m:t>
                            </m:r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+4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2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∗24+</m:t>
                    </m:r>
                    <m:d>
                      <m:dPr>
                        <m:begChr m:val="⌈"/>
                        <m:endChr m:val="⌉"/>
                        <m:ctrlP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2,84</m:t>
                            </m:r>
                            <m:r>
                              <a:rPr lang="en-US" sz="2200" b="0" i="1" smtClean="0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79</m:t>
                            </m:r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+5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</a:rPr>
                              <m:t>5,0000</m:t>
                            </m:r>
                            <m:r>
                              <a:rPr lang="en-US" sz="2200" i="1">
                                <a:solidFill>
                                  <a:srgbClr val="FFFFFF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200" i="1">
                                    <a:solidFill>
                                      <a:srgbClr val="FFFFFF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+4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2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</a:rPr>
                      <m:t>∗24+12=2,8479</m:t>
                    </m:r>
                    <m:r>
                      <a:rPr lang="en-US" sz="22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200" i="1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+5</m:t>
                        </m:r>
                      </m:sup>
                    </m:sSup>
                    <m:r>
                      <a:rPr lang="en-US" sz="2200" b="0" i="1" smtClean="0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pt-PT" sz="2000" dirty="0">
                  <a:solidFill>
                    <a:srgbClr val="FFFFFF"/>
                  </a:solidFill>
                </a:endParaRPr>
              </a:p>
            </p:txBody>
          </p:sp>
        </mc:Choice>
        <mc:Fallback xmlns="">
          <p:sp>
            <p:nvSpPr>
              <p:cNvPr id="18" name="Marcador de Posição de Conteúdo 2">
                <a:extLst>
                  <a:ext uri="{FF2B5EF4-FFF2-40B4-BE49-F238E27FC236}">
                    <a16:creationId xmlns:a16="http://schemas.microsoft.com/office/drawing/2014/main" id="{F8516CE6-09F5-4DAB-8037-26C6B1EF2C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1411" y="1648178"/>
                <a:ext cx="9905998" cy="4346222"/>
              </a:xfr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P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ela 1">
                <a:extLst>
                  <a:ext uri="{FF2B5EF4-FFF2-40B4-BE49-F238E27FC236}">
                    <a16:creationId xmlns:a16="http://schemas.microsoft.com/office/drawing/2014/main" id="{F45AFC6F-55DD-43B0-8F72-90304FACC9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19032727"/>
                  </p:ext>
                </p:extLst>
              </p:nvPr>
            </p:nvGraphicFramePr>
            <p:xfrm>
              <a:off x="6276622" y="1648178"/>
              <a:ext cx="4770787" cy="1601154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1590075">
                      <a:extLst>
                        <a:ext uri="{9D8B030D-6E8A-4147-A177-3AD203B41FA5}">
                          <a16:colId xmlns:a16="http://schemas.microsoft.com/office/drawing/2014/main" val="3904968737"/>
                        </a:ext>
                      </a:extLst>
                    </a:gridCol>
                    <a:gridCol w="1590075">
                      <a:extLst>
                        <a:ext uri="{9D8B030D-6E8A-4147-A177-3AD203B41FA5}">
                          <a16:colId xmlns:a16="http://schemas.microsoft.com/office/drawing/2014/main" val="1913494283"/>
                        </a:ext>
                      </a:extLst>
                    </a:gridCol>
                    <a:gridCol w="1590637">
                      <a:extLst>
                        <a:ext uri="{9D8B030D-6E8A-4147-A177-3AD203B41FA5}">
                          <a16:colId xmlns:a16="http://schemas.microsoft.com/office/drawing/2014/main" val="3237270238"/>
                        </a:ext>
                      </a:extLst>
                    </a:gridCol>
                  </a:tblGrid>
                  <a:tr h="14328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Tarefa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Período - T (µs)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WCRT (</a:t>
                          </a:r>
                          <a:r>
                            <a:rPr lang="pt-PT" sz="1100" b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µ</a:t>
                          </a:r>
                          <a:r>
                            <a:rPr lang="pt-PT" sz="1100" b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s)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63029499"/>
                      </a:ext>
                    </a:extLst>
                  </a:tr>
                  <a:tr h="23652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T1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𝟓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𝟎𝟎𝟎𝟎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pt-PT" sz="1100" b="1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𝟏𝟎</m:t>
                                    </m:r>
                                  </m:e>
                                  <m:sup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𝟓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pt-PT" sz="11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𝟐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𝟖𝟑𝟖𝟎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pt-PT" sz="1100" b="1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𝟏𝟎</m:t>
                                    </m:r>
                                  </m:e>
                                  <m:sup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𝟓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pt-PT" sz="1100" b="1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162916422"/>
                      </a:ext>
                    </a:extLst>
                  </a:tr>
                  <a:tr h="23652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T2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𝟓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𝟎𝟎𝟎𝟎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pt-PT" sz="1100" b="1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𝟏𝟎</m:t>
                                    </m:r>
                                  </m:e>
                                  <m:sup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𝟓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pt-PT" sz="11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688</a:t>
                          </a:r>
                          <a:endParaRPr lang="pt-PT" sz="1100" b="1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29066836"/>
                      </a:ext>
                    </a:extLst>
                  </a:tr>
                  <a:tr h="234824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T3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𝟓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𝟎𝟎𝟎𝟎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pt-PT" sz="1100" b="1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𝟏𝟎</m:t>
                                    </m:r>
                                  </m:e>
                                  <m:sup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𝟒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pt-PT" sz="11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24</a:t>
                          </a:r>
                          <a:endParaRPr lang="pt-PT" sz="1100" b="1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06430215"/>
                      </a:ext>
                    </a:extLst>
                  </a:tr>
                  <a:tr h="234824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T4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𝟓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𝟎𝟎𝟎𝟎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pt-PT" sz="1100" b="1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𝟏𝟎</m:t>
                                    </m:r>
                                  </m:e>
                                  <m:sup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𝟒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pt-PT" sz="11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24</a:t>
                          </a:r>
                          <a:endParaRPr lang="pt-PT" sz="11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214525556"/>
                      </a:ext>
                    </a:extLst>
                  </a:tr>
                  <a:tr h="234824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T5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"/>
                              </m:oMathParaPr>
                              <m:oMath xmlns:m="http://schemas.openxmlformats.org/officeDocument/2006/math"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𝟓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𝟎𝟎𝟎𝟎</m:t>
                                </m:r>
                                <m:r>
                                  <a:rPr lang="pt-PT" sz="1100" b="1" i="1" smtClean="0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∗</m:t>
                                </m:r>
                                <m:sSup>
                                  <m:sSupPr>
                                    <m:ctrlPr>
                                      <a:rPr lang="pt-PT" sz="1100" b="1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𝟏𝟎</m:t>
                                    </m:r>
                                  </m:e>
                                  <m:sup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pt-PT" sz="1100" b="1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𝟑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pt-PT" sz="11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12</a:t>
                          </a:r>
                          <a:endParaRPr lang="pt-PT" sz="11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2930884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ela 1">
                <a:extLst>
                  <a:ext uri="{FF2B5EF4-FFF2-40B4-BE49-F238E27FC236}">
                    <a16:creationId xmlns:a16="http://schemas.microsoft.com/office/drawing/2014/main" id="{F45AFC6F-55DD-43B0-8F72-90304FACC97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19032727"/>
                  </p:ext>
                </p:extLst>
              </p:nvPr>
            </p:nvGraphicFramePr>
            <p:xfrm>
              <a:off x="6276622" y="1648178"/>
              <a:ext cx="4770787" cy="1601154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1590075">
                      <a:extLst>
                        <a:ext uri="{9D8B030D-6E8A-4147-A177-3AD203B41FA5}">
                          <a16:colId xmlns:a16="http://schemas.microsoft.com/office/drawing/2014/main" val="3904968737"/>
                        </a:ext>
                      </a:extLst>
                    </a:gridCol>
                    <a:gridCol w="1590075">
                      <a:extLst>
                        <a:ext uri="{9D8B030D-6E8A-4147-A177-3AD203B41FA5}">
                          <a16:colId xmlns:a16="http://schemas.microsoft.com/office/drawing/2014/main" val="1913494283"/>
                        </a:ext>
                      </a:extLst>
                    </a:gridCol>
                    <a:gridCol w="1590637">
                      <a:extLst>
                        <a:ext uri="{9D8B030D-6E8A-4147-A177-3AD203B41FA5}">
                          <a16:colId xmlns:a16="http://schemas.microsoft.com/office/drawing/2014/main" val="3237270238"/>
                        </a:ext>
                      </a:extLst>
                    </a:gridCol>
                  </a:tblGrid>
                  <a:tr h="17145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Tarefa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Período - T (µs)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WCRT (</a:t>
                          </a:r>
                          <a:r>
                            <a:rPr lang="pt-PT" sz="1100" b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µ</a:t>
                          </a:r>
                          <a:r>
                            <a:rPr lang="pt-PT" sz="1100" b="1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s)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463029499"/>
                      </a:ext>
                    </a:extLst>
                  </a:tr>
                  <a:tr h="287719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T1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pt-PT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72917" r="-100382" b="-4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pt-PT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00766" t="-72917" r="-766" b="-4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62916422"/>
                      </a:ext>
                    </a:extLst>
                  </a:tr>
                  <a:tr h="287719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T2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pt-PT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176596" r="-100382" b="-30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688</a:t>
                          </a:r>
                          <a:endParaRPr lang="pt-PT" sz="1100" b="1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29066836"/>
                      </a:ext>
                    </a:extLst>
                  </a:tr>
                  <a:tr h="28460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T3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pt-PT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276596" r="-100382" b="-20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24</a:t>
                          </a:r>
                          <a:endParaRPr lang="pt-PT" sz="1100" b="1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06430215"/>
                      </a:ext>
                    </a:extLst>
                  </a:tr>
                  <a:tr h="284607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T4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pt-PT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376596" r="-100382" b="-10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24</a:t>
                          </a:r>
                          <a:endParaRPr lang="pt-PT" sz="11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214525556"/>
                      </a:ext>
                    </a:extLst>
                  </a:tr>
                  <a:tr h="28505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T5</a:t>
                          </a: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pt-PT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0000" t="-476596" r="-100382" b="-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pt-PT" sz="1100" b="1" dirty="0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12</a:t>
                          </a:r>
                          <a:endParaRPr lang="pt-PT" sz="1100" b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129308845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1297662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11F4145-C6D1-4C03-ACDC-3EC74AD8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DF435-E123-4134-921F-825DFF8E58A2}" type="slidenum">
              <a:rPr lang="pt-PT" smtClean="0"/>
              <a:t>9</a:t>
            </a:fld>
            <a:endParaRPr lang="pt-PT"/>
          </a:p>
        </p:txBody>
      </p:sp>
      <p:sp>
        <p:nvSpPr>
          <p:cNvPr id="33" name="Título 1">
            <a:extLst>
              <a:ext uri="{FF2B5EF4-FFF2-40B4-BE49-F238E27FC236}">
                <a16:creationId xmlns:a16="http://schemas.microsoft.com/office/drawing/2014/main" id="{442030F8-FFD8-4F1E-8BEB-C7C681B79E03}"/>
              </a:ext>
            </a:extLst>
          </p:cNvPr>
          <p:cNvSpPr txBox="1">
            <a:spLocks/>
          </p:cNvSpPr>
          <p:nvPr/>
        </p:nvSpPr>
        <p:spPr>
          <a:xfrm>
            <a:off x="1141412" y="609601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Demo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02198EF-39E0-438F-8043-BD2F214F3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892" y="2109602"/>
            <a:ext cx="6483037" cy="375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27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ircuito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2.xml><?xml version="1.0" encoding="utf-8"?>
<a:themeOverride xmlns:a="http://schemas.openxmlformats.org/drawingml/2006/main">
  <a:clrScheme name="Circuito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3.xml><?xml version="1.0" encoding="utf-8"?>
<a:themeOverride xmlns:a="http://schemas.openxmlformats.org/drawingml/2006/main">
  <a:clrScheme name="Circuito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4.xml><?xml version="1.0" encoding="utf-8"?>
<a:themeOverride xmlns:a="http://schemas.openxmlformats.org/drawingml/2006/main">
  <a:clrScheme name="Circuito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5.xml><?xml version="1.0" encoding="utf-8"?>
<a:themeOverride xmlns:a="http://schemas.openxmlformats.org/drawingml/2006/main">
  <a:clrScheme name="Circuito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6.xml><?xml version="1.0" encoding="utf-8"?>
<a:themeOverride xmlns:a="http://schemas.openxmlformats.org/drawingml/2006/main">
  <a:clrScheme name="Circuito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7.xml><?xml version="1.0" encoding="utf-8"?>
<a:themeOverride xmlns:a="http://schemas.openxmlformats.org/drawingml/2006/main">
  <a:clrScheme name="Circuito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ppt/theme/themeOverride8.xml><?xml version="1.0" encoding="utf-8"?>
<a:themeOverride xmlns:a="http://schemas.openxmlformats.org/drawingml/2006/main">
  <a:clrScheme name="Circuito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9D092466AA450429CF1CB63F5890772" ma:contentTypeVersion="12" ma:contentTypeDescription="Criar um novo documento." ma:contentTypeScope="" ma:versionID="e50310490469e68d456eb4ed0ec22bac">
  <xsd:schema xmlns:xsd="http://www.w3.org/2001/XMLSchema" xmlns:xs="http://www.w3.org/2001/XMLSchema" xmlns:p="http://schemas.microsoft.com/office/2006/metadata/properties" xmlns:ns3="ce7c1fde-91d4-460f-a4ed-2dab0c7000b9" xmlns:ns4="d58cac2b-b830-4a22-bc22-92c9b1fef327" targetNamespace="http://schemas.microsoft.com/office/2006/metadata/properties" ma:root="true" ma:fieldsID="f94215c9b16accc5b3562e9242c770a7" ns3:_="" ns4:_="">
    <xsd:import namespace="ce7c1fde-91d4-460f-a4ed-2dab0c7000b9"/>
    <xsd:import namespace="d58cac2b-b830-4a22-bc22-92c9b1fef32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7c1fde-91d4-460f-a4ed-2dab0c7000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8cac2b-b830-4a22-bc22-92c9b1fef327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Detalhes de 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Hash de Sugestão de Partilh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9059563-DAFD-4AB7-AADD-D085A9EEECA4}">
  <ds:schemaRefs>
    <ds:schemaRef ds:uri="http://schemas.microsoft.com/office/2006/documentManagement/types"/>
    <ds:schemaRef ds:uri="d58cac2b-b830-4a22-bc22-92c9b1fef327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ce7c1fde-91d4-460f-a4ed-2dab0c7000b9"/>
  </ds:schemaRefs>
</ds:datastoreItem>
</file>

<file path=customXml/itemProps2.xml><?xml version="1.0" encoding="utf-8"?>
<ds:datastoreItem xmlns:ds="http://schemas.openxmlformats.org/officeDocument/2006/customXml" ds:itemID="{D022A6C4-7DB1-4A43-8451-E0902EEBF48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7712BFA-CF56-4123-A8E8-D66529ACB0D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7c1fde-91d4-460f-a4ed-2dab0c7000b9"/>
    <ds:schemaRef ds:uri="d58cac2b-b830-4a22-bc22-92c9b1fef3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</TotalTime>
  <Words>409</Words>
  <Application>Microsoft Office PowerPoint</Application>
  <PresentationFormat>Ecrã Panorâmico</PresentationFormat>
  <Paragraphs>90</Paragraphs>
  <Slides>10</Slides>
  <Notes>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Cambria Math</vt:lpstr>
      <vt:lpstr>Tw Cen MT</vt:lpstr>
      <vt:lpstr>Circuito</vt:lpstr>
      <vt:lpstr>1v1 Guitar Hero Game in Real Time</vt:lpstr>
      <vt:lpstr>Índice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Conclusões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 Drowsiness Detection</dc:title>
  <dc:creator>Gonçalo Marinho dos Santos</dc:creator>
  <cp:lastModifiedBy>Gonçalo Marinho dos Santos</cp:lastModifiedBy>
  <cp:revision>26</cp:revision>
  <dcterms:created xsi:type="dcterms:W3CDTF">2022-06-02T15:17:04Z</dcterms:created>
  <dcterms:modified xsi:type="dcterms:W3CDTF">2023-01-04T13:23:32Z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0x01010029D092466AA450429CF1CB63F5890772</vt:lpwstr>
  </property>
</Properties>
</file>